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8" r:id="rId6"/>
    <p:sldId id="276" r:id="rId7"/>
    <p:sldId id="260" r:id="rId8"/>
    <p:sldId id="261" r:id="rId9"/>
    <p:sldId id="262" r:id="rId10"/>
    <p:sldId id="263" r:id="rId11"/>
    <p:sldId id="269" r:id="rId12"/>
    <p:sldId id="271" r:id="rId13"/>
    <p:sldId id="264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Методика "Визуальный осмотр"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91654567117075E-2"/>
          <c:y val="0.22302739635536006"/>
          <c:w val="0.42409392251435662"/>
          <c:h val="0.6647958785360197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6666666666666694E-2"/>
                  <c:y val="0.1203703703703703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3.6111111111111191E-2"/>
                  <c:y val="5.555555555555548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3.888888888888889E-2"/>
                  <c:y val="-3.7037037037037104E-2"/>
                </c:manualLayout>
              </c:layout>
              <c:dLblPos val="bestFit"/>
              <c:showPercent val="1"/>
            </c:dLbl>
            <c:dLblPos val="outEnd"/>
            <c:showPercent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нормальная осанка</c:v>
                </c:pt>
                <c:pt idx="1">
                  <c:v>незначительные изменения</c:v>
                </c:pt>
                <c:pt idx="2">
                  <c:v>выраженные изменения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spPr>
    <a:ln>
      <a:solidFill>
        <a:schemeClr val="accent1">
          <a:shade val="5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Тест на выявление нарушений осанки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333333333333334E-2"/>
                  <c:y val="-0.189814814814814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1388888888888885"/>
                  <c:y val="-1.851851851851854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7.5000000000000011E-2"/>
                  <c:y val="-5.5555555555555462E-2"/>
                </c:manualLayout>
              </c:layout>
              <c:dLblPos val="bestFit"/>
              <c:showPercent val="1"/>
            </c:dLbl>
            <c:dLblPos val="outEnd"/>
            <c:showPercent val="1"/>
            <c:showLeaderLines val="1"/>
          </c:dLbls>
          <c:cat>
            <c:strRef>
              <c:f>Лист1!$A$9:$A$11</c:f>
              <c:strCache>
                <c:ptCount val="3"/>
                <c:pt idx="0">
                  <c:v>нормальная осанка</c:v>
                </c:pt>
                <c:pt idx="1">
                  <c:v>незначительные нарушения</c:v>
                </c:pt>
                <c:pt idx="2">
                  <c:v>выраженные нарушения</c:v>
                </c:pt>
              </c:strCache>
            </c:strRef>
          </c:cat>
          <c:val>
            <c:numRef>
              <c:f>Лист1!$B$9:$B$11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spPr>
    <a:noFill/>
    <a:ln>
      <a:solidFill>
        <a:schemeClr val="accent1">
          <a:shade val="50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Тестирование на гибкость</a:t>
            </a:r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cat>
            <c:strRef>
              <c:f>Лист1!$A$17:$A$20</c:f>
              <c:strCache>
                <c:ptCount val="4"/>
                <c:pt idx="0">
                  <c:v>высокий</c:v>
                </c:pt>
                <c:pt idx="1">
                  <c:v>оптимальный</c:v>
                </c:pt>
                <c:pt idx="2">
                  <c:v>низкий</c:v>
                </c:pt>
                <c:pt idx="3">
                  <c:v>критический </c:v>
                </c:pt>
              </c:strCache>
            </c:strRef>
          </c:cat>
          <c:val>
            <c:numRef>
              <c:f>Лист1!$B$17:$B$20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axId val="65299200"/>
        <c:axId val="65301120"/>
      </c:barChart>
      <c:catAx>
        <c:axId val="65299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уровень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5301120"/>
        <c:crosses val="autoZero"/>
        <c:auto val="1"/>
        <c:lblAlgn val="ctr"/>
        <c:lblOffset val="100"/>
      </c:catAx>
      <c:valAx>
        <c:axId val="65301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Кол-во детей, %</a:t>
                </a:r>
              </a:p>
            </c:rich>
          </c:tx>
          <c:layout/>
        </c:title>
        <c:numFmt formatCode="General" sourceLinked="1"/>
        <c:tickLblPos val="nextTo"/>
        <c:crossAx val="65299200"/>
        <c:crosses val="autoZero"/>
        <c:crossBetween val="between"/>
      </c:valAx>
    </c:plotArea>
    <c:plotVisOnly val="1"/>
    <c:dispBlanksAs val="gap"/>
  </c:chart>
  <c:spPr>
    <a:ln>
      <a:solidFill>
        <a:schemeClr val="accent1">
          <a:shade val="50000"/>
        </a:scheme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3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E1C8-488C-4994-BC50-4A02FF888B21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70EEC2-A782-4E8D-A59B-E8DAABBC1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76672"/>
            <a:ext cx="7358114" cy="737749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МДОУ «Детский сад №22 общего вида» города Магнитогорск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6400800" cy="24482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особенности формирования правильной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осанки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пятого года жизни средствами физических упражнений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4714876" y="4643446"/>
            <a:ext cx="3560440" cy="1126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Пинегина Оксана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85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6604786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Педагогические условия формирования правильной осанки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2924944"/>
            <a:ext cx="3600400" cy="13895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здоровьесберегающего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пространства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3124724"/>
            <a:ext cx="3486595" cy="143613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Взаимодействие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родителями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вопросам физического воспитания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2915816" y="1719500"/>
            <a:ext cx="3600400" cy="1389540"/>
          </a:xfrm>
          <a:prstGeom prst="ellipse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Обеспечение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оптимальной двигательной активности детей</a:t>
            </a:r>
          </a:p>
        </p:txBody>
      </p:sp>
      <p:pic>
        <p:nvPicPr>
          <p:cNvPr id="4098" name="Picture 2" descr="C:\Users\Pushistik\Pictures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87542"/>
            <a:ext cx="155432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2.bp.blogspot.com/-yVVi21-AZq4/XHgvjw3Cw3I/AAAAAAAAAII/zszuCh160s00z8bKKS_NphxzvN8RLbmpwCPcBGAYYCw/w1200-h630-p-k-no-nu/2018041136113047802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59" y="4567457"/>
            <a:ext cx="2715915" cy="1424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sobzor.ru/wp-content/uploads/2020/01/sportivnyj-kalejdosk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84" y="4691993"/>
            <a:ext cx="2179551" cy="163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44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6961976" cy="169455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Физические упражнения </a:t>
            </a:r>
            <a:r>
              <a:rPr lang="ru-RU" sz="2400" dirty="0">
                <a:solidFill>
                  <a:schemeClr val="tx1"/>
                </a:solidFill>
              </a:rPr>
              <a:t>- основное средство формирования правильной осанки и коррекции ее нарушений. 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Потребность </a:t>
            </a:r>
            <a:r>
              <a:rPr lang="ru-RU" sz="2000" dirty="0">
                <a:solidFill>
                  <a:schemeClr val="tx1"/>
                </a:solidFill>
              </a:rPr>
              <a:t>ребенка в двигательной активности и физических упражнениях реализуется в различных видах и формах </a:t>
            </a:r>
            <a:r>
              <a:rPr lang="ru-RU" sz="2000" dirty="0" smtClean="0">
                <a:solidFill>
                  <a:schemeClr val="tx1"/>
                </a:solidFill>
              </a:rPr>
              <a:t> физкультурно-оздоровительной работы: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утренняя </a:t>
            </a:r>
            <a:r>
              <a:rPr lang="ru-RU" sz="2000" dirty="0">
                <a:solidFill>
                  <a:schemeClr val="tx1"/>
                </a:solidFill>
              </a:rPr>
              <a:t>гимнастика;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двигательная </a:t>
            </a:r>
            <a:r>
              <a:rPr lang="ru-RU" sz="2000" dirty="0">
                <a:solidFill>
                  <a:schemeClr val="tx1"/>
                </a:solidFill>
              </a:rPr>
              <a:t>активность во время прогулки;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непосредственная </a:t>
            </a:r>
            <a:r>
              <a:rPr lang="ru-RU" sz="2000" dirty="0">
                <a:solidFill>
                  <a:schemeClr val="tx1"/>
                </a:solidFill>
              </a:rPr>
              <a:t>образовательная деятельность по физической культуре (НОД);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физминутки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 занятиях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гимнастика </a:t>
            </a:r>
            <a:r>
              <a:rPr lang="ru-RU" sz="2000" dirty="0">
                <a:solidFill>
                  <a:schemeClr val="tx1"/>
                </a:solidFill>
              </a:rPr>
              <a:t>после сна;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самостоятельная </a:t>
            </a:r>
            <a:r>
              <a:rPr lang="ru-RU" sz="2000" dirty="0">
                <a:solidFill>
                  <a:schemeClr val="tx1"/>
                </a:solidFill>
              </a:rPr>
              <a:t>двигательная деятельность детей;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индивидуальная </a:t>
            </a:r>
            <a:r>
              <a:rPr lang="ru-RU" sz="2000" dirty="0">
                <a:solidFill>
                  <a:schemeClr val="tx1"/>
                </a:solidFill>
              </a:rPr>
              <a:t>работа по физическому воспитанию;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образовательная </a:t>
            </a:r>
            <a:r>
              <a:rPr lang="ru-RU" sz="2000" dirty="0">
                <a:solidFill>
                  <a:schemeClr val="tx1"/>
                </a:solidFill>
              </a:rPr>
              <a:t>деятельность по музыке.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16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Анализ опыта ДОО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анкетирование </a:t>
            </a:r>
            <a:r>
              <a:rPr lang="ru-RU" sz="2000" dirty="0">
                <a:solidFill>
                  <a:schemeClr val="tx1"/>
                </a:solidFill>
              </a:rPr>
              <a:t>воспитателя по физическому воспитанию дошкольников,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анализ </a:t>
            </a:r>
            <a:r>
              <a:rPr lang="ru-RU" sz="2000" dirty="0">
                <a:solidFill>
                  <a:schemeClr val="tx1"/>
                </a:solidFill>
              </a:rPr>
              <a:t>реального педагогического процесса: планирование  физкультурно-оздоровительной работы и состояние </a:t>
            </a:r>
            <a:r>
              <a:rPr lang="ru-RU" sz="2000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sz="2000" dirty="0">
                <a:solidFill>
                  <a:schemeClr val="tx1"/>
                </a:solidFill>
              </a:rPr>
              <a:t> среды в группе;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анкетирование родителей «Что я знаю о правильной осанке?» 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6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Нормативный документ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144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СанПиН 2.4.1.3049-13 –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2" descr="https://mmedia.ozone.ru/multimedia/1022419102.jpg?maxWidth=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media.ozone.ru/multimedia/1022419102.jpg?maxWidth=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media.ozone.ru/multimedia/1022419102.jpg?maxWidth=200"/>
          <p:cNvSpPr>
            <a:spLocks noChangeAspect="1" noChangeArrowheads="1"/>
          </p:cNvSpPr>
          <p:nvPr/>
        </p:nvSpPr>
        <p:spPr bwMode="auto">
          <a:xfrm>
            <a:off x="155575" y="-4137025"/>
            <a:ext cx="6038850" cy="862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Pushistik\Pictures\1022419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72" y="3466677"/>
            <a:ext cx="1944216" cy="2777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Pushistik\Pictures\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16" y="3430552"/>
            <a:ext cx="3803747" cy="2734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008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7sbm1bdjkic1h.xn--p1ai/default/fast_download/page_images.image_big.b3d22b08e779ad14.504c6c32687458526c434b394e59443358783949646c464a4766336e37756b452e4a5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ds04.infourok.ru/uploads/ex/0dcf/000fec4e-c80ef2ed/im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3672978" cy="2808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liski.detkin-club.ru/images/parents/63245327_5c10c1b16f1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51" y="3789040"/>
            <a:ext cx="3484959" cy="261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159795"/>
            <a:ext cx="316835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Анкета для родителей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«Что я знаю о правильной осанке?»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14290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838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139761520"/>
              </p:ext>
            </p:extLst>
          </p:nvPr>
        </p:nvGraphicFramePr>
        <p:xfrm>
          <a:off x="214282" y="1214422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619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Диагностика  осанки у дошкольников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35907830"/>
              </p:ext>
            </p:extLst>
          </p:nvPr>
        </p:nvGraphicFramePr>
        <p:xfrm>
          <a:off x="4643438" y="1214422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741984502"/>
              </p:ext>
            </p:extLst>
          </p:nvPr>
        </p:nvGraphicFramePr>
        <p:xfrm>
          <a:off x="2357422" y="3929066"/>
          <a:ext cx="457200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0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71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Методические рекомендации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313" y="2193810"/>
            <a:ext cx="8327137" cy="2811136"/>
            <a:chOff x="395536" y="2809365"/>
            <a:chExt cx="8327137" cy="2811136"/>
          </a:xfrm>
        </p:grpSpPr>
        <p:sp>
          <p:nvSpPr>
            <p:cNvPr id="5" name="TextBox 4"/>
            <p:cNvSpPr txBox="1"/>
            <p:nvPr/>
          </p:nvSpPr>
          <p:spPr>
            <a:xfrm>
              <a:off x="395536" y="2809365"/>
              <a:ext cx="4410418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определение  правильной осанки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4151" y="3118016"/>
              <a:ext cx="560116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 причины нарушений осанки в дошкольном возрасте 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3425793"/>
              <a:ext cx="56524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 выявление и устранение повреждающих факторов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3" y="3753640"/>
              <a:ext cx="5915369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подбор комплексов физических упражнений разной направленности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7032" y="4081616"/>
              <a:ext cx="581552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использование предметов, выполнение упражнений из разных </a:t>
              </a:r>
              <a:r>
                <a:rPr lang="ru-RU" sz="1400" b="1" dirty="0" err="1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.п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712" y="4389393"/>
              <a:ext cx="56524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формирование осанки на базе мышечно-суставного чувства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752" y="4697170"/>
              <a:ext cx="56524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правила составления комплексов упражнений на осанку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7784" y="5004947"/>
              <a:ext cx="56524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формы организации для использования физических упражнений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0189" y="5312724"/>
              <a:ext cx="565248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   закрепление навыка во взаимодействии с родителями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42845" y="785794"/>
            <a:ext cx="757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Цель 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методических рекомендаций:  </a:t>
            </a: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помочь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воспитателю систематически, последовательно и эффективно осуществлять работу по  физическому воспитанию для формирования правильной осанки у дошкольников с использованием разнообразных форм, методов и приемов.  </a:t>
            </a:r>
          </a:p>
        </p:txBody>
      </p:sp>
      <p:pic>
        <p:nvPicPr>
          <p:cNvPr id="15" name="Picture 2" descr="C:\Users\Pushistik\Pictures\image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76" y="5119428"/>
            <a:ext cx="2746543" cy="1164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av-liski.detkin-club.ru/images/custom_2/zaryadka-2_56bb0fa8695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0114"/>
            <a:ext cx="1634570" cy="237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sd.multiurok.ru/html/2021/01/10/s_5ffadd8dc2ca1/1609426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8" y="5107481"/>
            <a:ext cx="1347385" cy="118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0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87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2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55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Актуальность исследования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7175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257" y="1071546"/>
            <a:ext cx="3273647" cy="2501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Новые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образовательному процессу. </a:t>
            </a:r>
            <a:endParaRPr lang="ru-RU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действующем ФГОС ДО одной из  первоочередных является задача   охраны и укрепления здоровья ребенка.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142984"/>
            <a:ext cx="3643337" cy="2357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Правильная осанка  - это комплексный показатель состояния организма. Самым ответственным периодом для ее формирования является старший дошкольный возраст.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714752"/>
            <a:ext cx="3495325" cy="257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Сегодня продолжается поиск путей повышения эффективности образовательной работы по  данному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направлению.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Особая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роль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отводится физическим упражнениям как   форме </a:t>
            </a:r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организованного систематического обучения 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7000924" cy="19442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Цель исследования: </a:t>
            </a:r>
            <a:r>
              <a:rPr lang="ru-RU" sz="2400" dirty="0">
                <a:solidFill>
                  <a:schemeClr val="tx1"/>
                </a:solidFill>
              </a:rPr>
              <a:t>раскрыть методические особенности формирования правильной осанки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>
                <a:solidFill>
                  <a:schemeClr val="tx1"/>
                </a:solidFill>
              </a:rPr>
              <a:t>детей пятого года жизни средствами физических </a:t>
            </a:r>
            <a:r>
              <a:rPr lang="ru-RU" sz="2400" dirty="0" smtClean="0">
                <a:solidFill>
                  <a:schemeClr val="tx1"/>
                </a:solidFill>
              </a:rPr>
              <a:t>упражнений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71744"/>
            <a:ext cx="8229600" cy="34290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Объект исследования:</a:t>
            </a:r>
            <a:r>
              <a:rPr lang="ru-RU" sz="2800" dirty="0">
                <a:solidFill>
                  <a:schemeClr val="tx1"/>
                </a:solidFill>
              </a:rPr>
              <a:t>  процесс формирования правильной осанки у детей  пятого года жизни средствами физических </a:t>
            </a:r>
            <a:r>
              <a:rPr lang="ru-RU" sz="2800" dirty="0" smtClean="0">
                <a:solidFill>
                  <a:schemeClr val="tx1"/>
                </a:solidFill>
              </a:rPr>
              <a:t>упражнений 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Предмет исследования: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 методические особенности  формирования правильной осанки </a:t>
            </a:r>
            <a:r>
              <a:rPr lang="ru-RU" sz="2800" dirty="0" smtClean="0">
                <a:solidFill>
                  <a:schemeClr val="tx1"/>
                </a:solidFill>
              </a:rPr>
              <a:t>у </a:t>
            </a:r>
            <a:r>
              <a:rPr lang="ru-RU" sz="2800" dirty="0">
                <a:solidFill>
                  <a:schemeClr val="tx1"/>
                </a:solidFill>
              </a:rPr>
              <a:t>детей  пятого года жизни средствами физических упражнений.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67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Задачи исследования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14353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400" dirty="0" smtClean="0"/>
              <a:t>	 </a:t>
            </a:r>
            <a:r>
              <a:rPr lang="ru-RU" sz="4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Изучить психолого-педагогическую литературу по проблеме формирования правильной осанки у дошкольников,  дать общую характеристику понятия «правильная осанка». 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2) Рассмотреть особенности формирования осанки у детей  пятого года жизни. 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3) Проанализировать  педагогические условия и методические особенности  формирования правильной осанки   у детей пятого года жизни.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4) Провести практическое изучение проблемы формирования правильной осанки у детей пятого года жизни в условиях дошкольной образовательной организации.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5) Разработать методические рекомендации  для педагогов и родителей по формированию правильной осанки у детей пятого года жизни. </a:t>
            </a:r>
          </a:p>
          <a:p>
            <a:pPr marL="0" indent="0" algn="just">
              <a:buNone/>
            </a:pPr>
            <a:endParaRPr lang="ru-RU" sz="4000" dirty="0"/>
          </a:p>
          <a:p>
            <a:endParaRPr lang="ru-RU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0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8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Методы исследования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428736"/>
            <a:ext cx="7207271" cy="4929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теоретический </a:t>
            </a:r>
            <a:r>
              <a:rPr lang="ru-RU" sz="2400" dirty="0">
                <a:solidFill>
                  <a:schemeClr val="tx1"/>
                </a:solidFill>
              </a:rPr>
              <a:t>анализ психолого-педагогической литературы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Педагогический мониторинг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Количественная и качественная обработка данных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Методологические основы исследования: </a:t>
            </a:r>
            <a:r>
              <a:rPr lang="ru-RU" sz="2400" dirty="0" smtClean="0">
                <a:solidFill>
                  <a:schemeClr val="tx1"/>
                </a:solidFill>
              </a:rPr>
              <a:t>составили </a:t>
            </a:r>
            <a:r>
              <a:rPr lang="ru-RU" sz="2400" dirty="0">
                <a:solidFill>
                  <a:schemeClr val="tx1"/>
                </a:solidFill>
              </a:rPr>
              <a:t>труды  В.Г. </a:t>
            </a:r>
            <a:r>
              <a:rPr lang="ru-RU" sz="2400" dirty="0" err="1">
                <a:solidFill>
                  <a:schemeClr val="tx1"/>
                </a:solidFill>
              </a:rPr>
              <a:t>Алямовской</a:t>
            </a:r>
            <a:r>
              <a:rPr lang="ru-RU" sz="2400" dirty="0">
                <a:solidFill>
                  <a:schemeClr val="tx1"/>
                </a:solidFill>
              </a:rPr>
              <a:t>, В.К. </a:t>
            </a:r>
            <a:r>
              <a:rPr lang="ru-RU" sz="2400" dirty="0" err="1">
                <a:solidFill>
                  <a:schemeClr val="tx1"/>
                </a:solidFill>
              </a:rPr>
              <a:t>Велитченко</a:t>
            </a:r>
            <a:r>
              <a:rPr lang="ru-RU" sz="2400" dirty="0">
                <a:solidFill>
                  <a:schemeClr val="tx1"/>
                </a:solidFill>
              </a:rPr>
              <a:t>, А.В. </a:t>
            </a:r>
            <a:r>
              <a:rPr lang="ru-RU" sz="2400" dirty="0" err="1">
                <a:solidFill>
                  <a:schemeClr val="tx1"/>
                </a:solidFill>
              </a:rPr>
              <a:t>Кенеман</a:t>
            </a:r>
            <a:r>
              <a:rPr lang="ru-RU" sz="2400" dirty="0">
                <a:solidFill>
                  <a:schemeClr val="tx1"/>
                </a:solidFill>
              </a:rPr>
              <a:t>, О.В. Козыревой, И.Д. Ловейко, Д.В. </a:t>
            </a:r>
            <a:r>
              <a:rPr lang="ru-RU" sz="2400" dirty="0" err="1">
                <a:solidFill>
                  <a:schemeClr val="tx1"/>
                </a:solidFill>
              </a:rPr>
              <a:t>Хухлаевой</a:t>
            </a:r>
            <a:r>
              <a:rPr lang="ru-RU" sz="2400" dirty="0">
                <a:solidFill>
                  <a:schemeClr val="tx1"/>
                </a:solidFill>
              </a:rPr>
              <a:t>, С.О. Филипповой и др. </a:t>
            </a:r>
          </a:p>
          <a:p>
            <a:endParaRPr lang="ru-RU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27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0334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значимость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714488"/>
            <a:ext cx="6707205" cy="4326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Разработанные методические рекомендации, анкеты для родителей и воспитателя, картотека игровых упражнений  могут быть использованы в практической деятельности студентов, воспитателя для повышения эффективности процесса по формированию правильной осанки у детей пятого года жизни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04"/>
            <a:ext cx="7104852" cy="13350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Осанка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сбалансированное положение тела, привычная поза непринужденно стоящего человека без активного мышечного </a:t>
            </a:r>
            <a:r>
              <a:rPr lang="ru-RU" sz="2400" dirty="0" smtClean="0">
                <a:solidFill>
                  <a:schemeClr val="tx1"/>
                </a:solidFill>
              </a:rPr>
              <a:t> напряжения.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4536504" cy="4381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ПРАВИЛЬНАЯ ОСАНКА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прямое положение </a:t>
            </a:r>
            <a:r>
              <a:rPr lang="ru-RU" dirty="0">
                <a:solidFill>
                  <a:schemeClr val="tx1"/>
                </a:solidFill>
              </a:rPr>
              <a:t>туловища и </a:t>
            </a:r>
            <a:r>
              <a:rPr lang="ru-RU" dirty="0" smtClean="0">
                <a:solidFill>
                  <a:schemeClr val="tx1"/>
                </a:solidFill>
              </a:rPr>
              <a:t>головы;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развернутая грудная клетка;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отведенные </a:t>
            </a:r>
            <a:r>
              <a:rPr lang="ru-RU" dirty="0">
                <a:solidFill>
                  <a:schemeClr val="tx1"/>
                </a:solidFill>
              </a:rPr>
              <a:t>назад </a:t>
            </a:r>
            <a:r>
              <a:rPr lang="ru-RU" dirty="0" smtClean="0">
                <a:solidFill>
                  <a:schemeClr val="tx1"/>
                </a:solidFill>
              </a:rPr>
              <a:t>плечи, находящиеся </a:t>
            </a:r>
            <a:r>
              <a:rPr lang="ru-RU" dirty="0">
                <a:solidFill>
                  <a:schemeClr val="tx1"/>
                </a:solidFill>
              </a:rPr>
              <a:t>на одном уровне;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естественные изгибы </a:t>
            </a:r>
            <a:r>
              <a:rPr lang="ru-RU" dirty="0">
                <a:solidFill>
                  <a:schemeClr val="tx1"/>
                </a:solidFill>
              </a:rPr>
              <a:t>позвоночника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полностью выпрямленные в </a:t>
            </a:r>
            <a:r>
              <a:rPr lang="ru-RU" dirty="0">
                <a:solidFill>
                  <a:schemeClr val="tx1"/>
                </a:solidFill>
              </a:rPr>
              <a:t>тазобедренных и коленных суставах </a:t>
            </a:r>
            <a:r>
              <a:rPr lang="ru-RU" dirty="0" smtClean="0">
                <a:solidFill>
                  <a:schemeClr val="tx1"/>
                </a:solidFill>
              </a:rPr>
              <a:t>ноги;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л</a:t>
            </a:r>
            <a:r>
              <a:rPr lang="ru-RU" dirty="0" smtClean="0">
                <a:solidFill>
                  <a:schemeClr val="tx1"/>
                </a:solidFill>
              </a:rPr>
              <a:t>опатки, находящиеся </a:t>
            </a:r>
            <a:r>
              <a:rPr lang="ru-RU" dirty="0">
                <a:solidFill>
                  <a:schemeClr val="tx1"/>
                </a:solidFill>
              </a:rPr>
              <a:t>на одинаковой высоте.</a:t>
            </a:r>
          </a:p>
          <a:p>
            <a:endParaRPr lang="ru-RU" dirty="0"/>
          </a:p>
        </p:txBody>
      </p:sp>
      <p:pic>
        <p:nvPicPr>
          <p:cNvPr id="1026" name="Picture 2" descr="https://med39.ru/deti/peremenka/osank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312366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890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105422" cy="1440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Нарушение осанки - </a:t>
            </a:r>
            <a:r>
              <a:rPr lang="ru-RU" sz="2800" dirty="0" smtClean="0">
                <a:solidFill>
                  <a:schemeClr val="tx1"/>
                </a:solidFill>
              </a:rPr>
              <a:t>состояние, сопровождающееся </a:t>
            </a:r>
            <a:r>
              <a:rPr lang="ru-RU" sz="2800" dirty="0">
                <a:solidFill>
                  <a:schemeClr val="tx1"/>
                </a:solidFill>
              </a:rPr>
              <a:t>устойчивым изменением положения тела при стоянии, сидении и </a:t>
            </a:r>
            <a:r>
              <a:rPr lang="ru-RU" sz="2800" dirty="0" smtClean="0">
                <a:solidFill>
                  <a:schemeClr val="tx1"/>
                </a:solidFill>
              </a:rPr>
              <a:t>ходьбе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2736304" cy="40527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tx1"/>
                </a:solidFill>
              </a:rPr>
              <a:t>Виды нарушений: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</a:t>
            </a:r>
            <a:r>
              <a:rPr lang="ru-RU" sz="2100" dirty="0" smtClean="0">
                <a:solidFill>
                  <a:schemeClr val="tx1"/>
                </a:solidFill>
              </a:rPr>
              <a:t>колиотическое нарушение осанки;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dirty="0" smtClean="0">
                <a:solidFill>
                  <a:schemeClr val="tx1"/>
                </a:solidFill>
              </a:rPr>
              <a:t>сутулая </a:t>
            </a:r>
            <a:r>
              <a:rPr lang="ru-RU" sz="2100" dirty="0">
                <a:solidFill>
                  <a:schemeClr val="tx1"/>
                </a:solidFill>
              </a:rPr>
              <a:t>спина;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круглая </a:t>
            </a:r>
            <a:r>
              <a:rPr lang="ru-RU" sz="2100" dirty="0">
                <a:solidFill>
                  <a:schemeClr val="tx1"/>
                </a:solidFill>
              </a:rPr>
              <a:t>спина;</a:t>
            </a:r>
          </a:p>
          <a:p>
            <a:r>
              <a:rPr lang="ru-RU" sz="2100" dirty="0" err="1" smtClean="0">
                <a:solidFill>
                  <a:schemeClr val="tx1"/>
                </a:solidFill>
              </a:rPr>
              <a:t>кругловогнутая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>
                <a:solidFill>
                  <a:schemeClr val="tx1"/>
                </a:solidFill>
              </a:rPr>
              <a:t>спина;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плоская </a:t>
            </a:r>
            <a:r>
              <a:rPr lang="ru-RU" sz="2100" dirty="0">
                <a:solidFill>
                  <a:schemeClr val="tx1"/>
                </a:solidFill>
              </a:rPr>
              <a:t>спина;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плосковогнутая спина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vsezdorovo.com/wp-content/uploads/2020/01/pravilnaya-os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596465" cy="3803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0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32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Формирование осанки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у детей пятого года жизни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5479"/>
            <a:ext cx="8229600" cy="233159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Рост скелета и мышечной массы.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Неравномерное развитие костной и мышечной ткани.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Неустойчивость осанки.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Несовершенная координация и двигательные навыки.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Pushistik\Pictures\osan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287108" cy="2271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shistik\Pictures\osanka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948187" cy="2256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shistik\Pictures\img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65749"/>
            <a:ext cx="2613234" cy="2447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42852"/>
            <a:ext cx="2338718" cy="1333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724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Shablon_MPK</Template>
  <TotalTime>296</TotalTime>
  <Words>555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МДОУ «Детский сад №22 общего вида» города Магнитогорск</vt:lpstr>
      <vt:lpstr>Актуальность исследования</vt:lpstr>
      <vt:lpstr>Цель исследования: раскрыть методические особенности формирования правильной осанки  у детей пятого года жизни средствами физических упражнений</vt:lpstr>
      <vt:lpstr>Задачи исследования</vt:lpstr>
      <vt:lpstr>Методы исследования </vt:lpstr>
      <vt:lpstr>Практическая значимость</vt:lpstr>
      <vt:lpstr>Осанка - сбалансированное положение тела, привычная поза непринужденно стоящего человека без активного мышечного  напряжения.</vt:lpstr>
      <vt:lpstr>Нарушение осанки - состояние, сопровождающееся устойчивым изменением положения тела при стоянии, сидении и ходьбе </vt:lpstr>
      <vt:lpstr>Формирование осанки   у детей пятого года жизни</vt:lpstr>
      <vt:lpstr>Педагогические условия формирования правильной осанки</vt:lpstr>
      <vt:lpstr>Физические упражнения - основное средство формирования правильной осанки и коррекции ее нарушений.   </vt:lpstr>
      <vt:lpstr>Анализ опыта ДОО</vt:lpstr>
      <vt:lpstr>Нормативный документ</vt:lpstr>
      <vt:lpstr>Слайд 14</vt:lpstr>
      <vt:lpstr>Диагностика  осанки у дошкольников</vt:lpstr>
      <vt:lpstr>Методические рекомендации 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 «МАГНИТОГОРСКИЙ ПЕДАГОГИЧЕСКИЙ КОЛЛЕДЖ»</dc:title>
  <dc:creator>Pushistik</dc:creator>
  <cp:lastModifiedBy>User</cp:lastModifiedBy>
  <cp:revision>32</cp:revision>
  <dcterms:created xsi:type="dcterms:W3CDTF">2020-04-15T16:05:59Z</dcterms:created>
  <dcterms:modified xsi:type="dcterms:W3CDTF">2024-04-26T15:49:49Z</dcterms:modified>
</cp:coreProperties>
</file>